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80" r:id="rId3"/>
    <p:sldId id="258" r:id="rId4"/>
    <p:sldId id="292" r:id="rId5"/>
    <p:sldId id="293" r:id="rId6"/>
    <p:sldId id="294" r:id="rId7"/>
    <p:sldId id="295" r:id="rId8"/>
    <p:sldId id="289" r:id="rId9"/>
    <p:sldId id="297" r:id="rId10"/>
    <p:sldId id="304" r:id="rId11"/>
    <p:sldId id="303" r:id="rId12"/>
    <p:sldId id="298" r:id="rId13"/>
    <p:sldId id="299" r:id="rId14"/>
    <p:sldId id="300" r:id="rId15"/>
    <p:sldId id="301" r:id="rId16"/>
    <p:sldId id="302" r:id="rId17"/>
    <p:sldId id="296" r:id="rId18"/>
    <p:sldId id="305" r:id="rId19"/>
    <p:sldId id="306" r:id="rId20"/>
    <p:sldId id="307" r:id="rId21"/>
    <p:sldId id="30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58" autoAdjust="0"/>
  </p:normalViewPr>
  <p:slideViewPr>
    <p:cSldViewPr>
      <p:cViewPr varScale="1">
        <p:scale>
          <a:sx n="55" d="100"/>
          <a:sy n="55" d="100"/>
        </p:scale>
        <p:origin x="-17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0FC00-B451-40E0-BDFB-76AE8A6EB519}" type="datetimeFigureOut">
              <a:rPr lang="en-US" smtClean="0"/>
              <a:t>12/20/2014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30DC0-2C80-4763-93CC-6F836B7F2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2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30DC0-2C80-4763-93CC-6F836B7F2D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21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30DC0-2C80-4763-93CC-6F836B7F2D4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7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30DC0-2C80-4763-93CC-6F836B7F2D4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71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30DC0-2C80-4763-93CC-6F836B7F2D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33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30DC0-2C80-4763-93CC-6F836B7F2D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63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30DC0-2C80-4763-93CC-6F836B7F2D4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63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30DC0-2C80-4763-93CC-6F836B7F2D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98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30DC0-2C80-4763-93CC-6F836B7F2D4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914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30DC0-2C80-4763-93CC-6F836B7F2D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1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68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12/20/2014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5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3233" y="274639"/>
            <a:ext cx="1028968" cy="5901747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12/20/2014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5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12/20/2014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3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12/20/2014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56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12/20/2014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5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12/20/2014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4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12/20/2014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3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12/20/2014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9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12/20/2014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7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12/20/2014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7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12/20/2014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44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prstTxWarp prst="textDeflateInflate">
              <a:avLst/>
            </a:prstTxWarp>
          </a:bodyPr>
          <a:lstStyle/>
          <a:p>
            <a:pPr algn="ctr"/>
            <a:r>
              <a:rPr lang="en-US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KG Broken Vessels Sketch" pitchFamily="2" charset="0"/>
              </a:rPr>
              <a:t>Realized Eschatology?</a:t>
            </a:r>
            <a:endParaRPr lang="en-US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KG Broken Vessels Sketch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VTCAllSkratchedUpOne" panose="02000506000000020004" pitchFamily="2" charset="0"/>
              </a:rPr>
              <a:t>The AD 70 Doctrine</a:t>
            </a:r>
          </a:p>
          <a:p>
            <a:pPr algn="ctr"/>
            <a:r>
              <a:rPr lang="en-US" sz="4400" dirty="0" smtClean="0">
                <a:latin typeface="VTCAllSkratchedUpOne" panose="02000506000000020004" pitchFamily="2" charset="0"/>
              </a:rPr>
              <a:t>(part 6 continued)</a:t>
            </a:r>
            <a:endParaRPr lang="en-US" sz="4400" dirty="0">
              <a:latin typeface="VTCAllSkratchedUpOne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5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4" t="9166" r="15798" b="8126"/>
          <a:stretch/>
        </p:blipFill>
        <p:spPr bwMode="auto">
          <a:xfrm>
            <a:off x="30479" y="0"/>
            <a:ext cx="90952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6156960" y="6019800"/>
            <a:ext cx="1691640" cy="50391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8" idx="0"/>
          </p:cNvCxnSpPr>
          <p:nvPr/>
        </p:nvCxnSpPr>
        <p:spPr>
          <a:xfrm flipV="1">
            <a:off x="4322516" y="914400"/>
            <a:ext cx="1316284" cy="462633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8" idx="0"/>
          </p:cNvCxnSpPr>
          <p:nvPr/>
        </p:nvCxnSpPr>
        <p:spPr>
          <a:xfrm flipV="1">
            <a:off x="4322516" y="1981200"/>
            <a:ext cx="2002084" cy="355953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8" idx="0"/>
          </p:cNvCxnSpPr>
          <p:nvPr/>
        </p:nvCxnSpPr>
        <p:spPr>
          <a:xfrm flipV="1">
            <a:off x="4322516" y="1981200"/>
            <a:ext cx="3068884" cy="355953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8" idx="0"/>
          </p:cNvCxnSpPr>
          <p:nvPr/>
        </p:nvCxnSpPr>
        <p:spPr>
          <a:xfrm flipV="1">
            <a:off x="4322516" y="2133600"/>
            <a:ext cx="20884" cy="340713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8" idx="0"/>
          </p:cNvCxnSpPr>
          <p:nvPr/>
        </p:nvCxnSpPr>
        <p:spPr>
          <a:xfrm flipV="1">
            <a:off x="4322516" y="685800"/>
            <a:ext cx="3526084" cy="485493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88071" y="5540734"/>
            <a:ext cx="3668889" cy="4247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The recipients of 1 &amp;2 Peter</a:t>
            </a:r>
            <a:endParaRPr lang="en-US" sz="2400" dirty="0"/>
          </a:p>
        </p:txBody>
      </p:sp>
      <p:sp>
        <p:nvSpPr>
          <p:cNvPr id="2055" name="TextBox 2054"/>
          <p:cNvSpPr txBox="1"/>
          <p:nvPr/>
        </p:nvSpPr>
        <p:spPr>
          <a:xfrm>
            <a:off x="2813994" y="6311348"/>
            <a:ext cx="3342966" cy="4247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Destruction of Jerusalem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914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We Live In The Description Of The Time Before The End!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Are there scoffers mocking the creation today?</a:t>
            </a:r>
          </a:p>
          <a:p>
            <a:pPr lvl="1"/>
            <a:r>
              <a:rPr lang="en-US" sz="3200" dirty="0" smtClean="0"/>
              <a:t>2 Peter 3:1-4</a:t>
            </a:r>
          </a:p>
          <a:p>
            <a:r>
              <a:rPr lang="en-US" sz="3600" dirty="0" smtClean="0"/>
              <a:t>Are there those who are willfully ignorant of the flood of Noah today?</a:t>
            </a:r>
          </a:p>
          <a:p>
            <a:pPr lvl="1"/>
            <a:r>
              <a:rPr lang="en-US" sz="3200" dirty="0" smtClean="0"/>
              <a:t>2 Peter 3:5, 6</a:t>
            </a:r>
          </a:p>
          <a:p>
            <a:r>
              <a:rPr lang="en-US" sz="3600" dirty="0" smtClean="0"/>
              <a:t>If the world ended in AD 70, why did the scoffing continue?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51161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dirty="0" smtClean="0"/>
              <a:t>. The relationship between the flood and the end is </a:t>
            </a:r>
            <a:r>
              <a:rPr lang="en-US" dirty="0" smtClean="0">
                <a:solidFill>
                  <a:srgbClr val="92D050"/>
                </a:solidFill>
              </a:rPr>
              <a:t>LITERAL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7011292" cy="4267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Did Peter accept and teach a literal </a:t>
            </a:r>
            <a:r>
              <a:rPr lang="en-US" sz="3600" dirty="0" smtClean="0">
                <a:solidFill>
                  <a:srgbClr val="92D050"/>
                </a:solidFill>
              </a:rPr>
              <a:t>Noah</a:t>
            </a:r>
            <a:r>
              <a:rPr lang="en-US" sz="3600" dirty="0" smtClean="0"/>
              <a:t>?</a:t>
            </a:r>
          </a:p>
          <a:p>
            <a:pPr lvl="1"/>
            <a:r>
              <a:rPr lang="en-US" sz="3200" dirty="0" smtClean="0"/>
              <a:t>1 Peter 3:20,</a:t>
            </a:r>
            <a:br>
              <a:rPr lang="en-US" sz="3200" dirty="0" smtClean="0"/>
            </a:br>
            <a:r>
              <a:rPr lang="en-US" sz="3200" dirty="0" smtClean="0"/>
              <a:t>“who </a:t>
            </a:r>
            <a:r>
              <a:rPr lang="en-US" sz="3200" dirty="0"/>
              <a:t>formerly were disobedient, when once the Divine longsuffering waited in the days of </a:t>
            </a:r>
            <a:r>
              <a:rPr lang="en-US" sz="3200" dirty="0">
                <a:solidFill>
                  <a:srgbClr val="92D050"/>
                </a:solidFill>
              </a:rPr>
              <a:t>Noah</a:t>
            </a:r>
            <a:r>
              <a:rPr lang="en-US" sz="3200" dirty="0"/>
              <a:t>, while the ark was being prepared, in which a few, that is, </a:t>
            </a:r>
            <a:r>
              <a:rPr lang="en-US" sz="3200" dirty="0">
                <a:solidFill>
                  <a:srgbClr val="92D050"/>
                </a:solidFill>
              </a:rPr>
              <a:t>eight souls</a:t>
            </a:r>
            <a:r>
              <a:rPr lang="en-US" sz="3200" dirty="0"/>
              <a:t>, were saved through </a:t>
            </a:r>
            <a:r>
              <a:rPr lang="en-US" sz="3200" dirty="0" smtClean="0"/>
              <a:t>water.”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674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dirty="0" smtClean="0"/>
              <a:t>. The relationship between the flood and the end is </a:t>
            </a:r>
            <a:r>
              <a:rPr lang="en-US" dirty="0" smtClean="0">
                <a:solidFill>
                  <a:srgbClr val="92D050"/>
                </a:solidFill>
              </a:rPr>
              <a:t>LITERAL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7011292" cy="49530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Did Peter teach and accept a literal </a:t>
            </a:r>
            <a:r>
              <a:rPr lang="en-US" sz="3600" dirty="0" smtClean="0">
                <a:solidFill>
                  <a:schemeClr val="accent1"/>
                </a:solidFill>
              </a:rPr>
              <a:t>flood</a:t>
            </a:r>
            <a:r>
              <a:rPr lang="en-US" sz="3600" dirty="0" smtClean="0"/>
              <a:t>?</a:t>
            </a:r>
            <a:endParaRPr lang="en-US" sz="3600" dirty="0"/>
          </a:p>
          <a:p>
            <a:pPr lvl="1"/>
            <a:r>
              <a:rPr lang="en-US" sz="3200" dirty="0" smtClean="0"/>
              <a:t>1 Peter 3:20</a:t>
            </a:r>
          </a:p>
          <a:p>
            <a:pPr lvl="1"/>
            <a:r>
              <a:rPr lang="en-US" sz="3200" dirty="0" smtClean="0"/>
              <a:t>2 Peter 2:5,</a:t>
            </a:r>
            <a:br>
              <a:rPr lang="en-US" sz="3200" dirty="0" smtClean="0"/>
            </a:br>
            <a:r>
              <a:rPr lang="en-US" sz="3200" dirty="0" smtClean="0"/>
              <a:t>“and </a:t>
            </a:r>
            <a:r>
              <a:rPr lang="en-US" sz="3200" dirty="0"/>
              <a:t>did not spare the ancient world, but saved Noah, one of eight people, a preacher of righteousness, bringing in the </a:t>
            </a:r>
            <a:r>
              <a:rPr lang="en-US" sz="3200" dirty="0">
                <a:solidFill>
                  <a:schemeClr val="accent1"/>
                </a:solidFill>
              </a:rPr>
              <a:t>flood</a:t>
            </a:r>
            <a:r>
              <a:rPr lang="en-US" sz="3200" dirty="0"/>
              <a:t> on the world of the </a:t>
            </a:r>
            <a:r>
              <a:rPr lang="en-US" sz="3200" dirty="0" smtClean="0"/>
              <a:t>ungodly;”</a:t>
            </a:r>
          </a:p>
          <a:p>
            <a:pPr lvl="1"/>
            <a:r>
              <a:rPr lang="en-US" sz="3200" u="sng" dirty="0" smtClean="0">
                <a:solidFill>
                  <a:schemeClr val="accent1">
                    <a:lumMod val="75000"/>
                  </a:schemeClr>
                </a:solidFill>
              </a:rPr>
              <a:t>Flood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smtClean="0"/>
              <a:t>as literal as the </a:t>
            </a:r>
            <a:r>
              <a:rPr lang="en-US" sz="3200" u="sng" dirty="0" smtClean="0">
                <a:solidFill>
                  <a:schemeClr val="accent5"/>
                </a:solidFill>
              </a:rPr>
              <a:t>ashes</a:t>
            </a:r>
            <a:r>
              <a:rPr lang="en-US" sz="3200" dirty="0" smtClean="0">
                <a:solidFill>
                  <a:schemeClr val="accent5"/>
                </a:solidFill>
              </a:rPr>
              <a:t> </a:t>
            </a:r>
            <a:r>
              <a:rPr lang="en-US" sz="3200" dirty="0" smtClean="0"/>
              <a:t>of Sodom (2:6)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114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Brace 3"/>
          <p:cNvSpPr/>
          <p:nvPr/>
        </p:nvSpPr>
        <p:spPr>
          <a:xfrm>
            <a:off x="1219200" y="2895600"/>
            <a:ext cx="7315200" cy="2819400"/>
          </a:xfrm>
          <a:prstGeom prst="bracePair">
            <a:avLst/>
          </a:prstGeom>
          <a:solidFill>
            <a:schemeClr val="accent5">
              <a:lumMod val="50000"/>
            </a:schemeClr>
          </a:solidFill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dirty="0" smtClean="0"/>
              <a:t>. The relationship between the flood and the end is </a:t>
            </a:r>
            <a:r>
              <a:rPr lang="en-US" dirty="0" smtClean="0">
                <a:solidFill>
                  <a:srgbClr val="92D050"/>
                </a:solidFill>
              </a:rPr>
              <a:t>LITERAL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7011292" cy="495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 Peter 3:5, 6 are only teaching what Peter has previously taught</a:t>
            </a:r>
            <a:endParaRPr lang="en-US" sz="3600" dirty="0"/>
          </a:p>
          <a:p>
            <a:pPr lvl="1"/>
            <a:r>
              <a:rPr lang="en-US" sz="3200" dirty="0" smtClean="0"/>
              <a:t>“For </a:t>
            </a:r>
            <a:r>
              <a:rPr lang="en-US" sz="3200" dirty="0"/>
              <a:t>this they willfully forget: that by the word of God the heavens were of old, and the earth standing out of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water </a:t>
            </a:r>
            <a:r>
              <a:rPr lang="en-US" sz="3200" dirty="0"/>
              <a:t>and in the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water</a:t>
            </a:r>
            <a:r>
              <a:rPr lang="en-US" sz="3200" dirty="0" smtClean="0"/>
              <a:t>, by </a:t>
            </a:r>
            <a:r>
              <a:rPr lang="en-US" sz="3200" dirty="0"/>
              <a:t>which the world that then existed perished, being </a:t>
            </a:r>
            <a:r>
              <a:rPr lang="en-US" sz="3200" u="sng" dirty="0"/>
              <a:t>flooded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/>
              <a:t>with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water</a:t>
            </a:r>
            <a:r>
              <a:rPr lang="en-US" sz="3200" dirty="0" smtClean="0"/>
              <a:t>.”</a:t>
            </a:r>
          </a:p>
          <a:p>
            <a:pPr lvl="1"/>
            <a:r>
              <a:rPr lang="en-US" sz="3200" dirty="0" smtClean="0"/>
              <a:t>Genesis 7:1ff</a:t>
            </a:r>
          </a:p>
        </p:txBody>
      </p:sp>
    </p:spTree>
    <p:extLst>
      <p:ext uri="{BB962C8B-B14F-4D97-AF65-F5344CB8AC3E}">
        <p14:creationId xmlns:p14="http://schemas.microsoft.com/office/powerpoint/2010/main" val="269646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</a:t>
            </a:r>
            <a:r>
              <a:rPr lang="en-US" dirty="0"/>
              <a:t>The relationship between the flood and the end is </a:t>
            </a:r>
            <a:r>
              <a:rPr lang="en-US" dirty="0" smtClean="0">
                <a:solidFill>
                  <a:srgbClr val="92D050"/>
                </a:solidFill>
              </a:rPr>
              <a:t>LITERAL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905000"/>
            <a:ext cx="5105400" cy="4267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“the </a:t>
            </a:r>
            <a:r>
              <a:rPr lang="en-US" sz="3600" dirty="0">
                <a:solidFill>
                  <a:srgbClr val="92D050"/>
                </a:solidFill>
              </a:rPr>
              <a:t>world</a:t>
            </a:r>
            <a:r>
              <a:rPr lang="en-US" sz="3600" dirty="0"/>
              <a:t> that </a:t>
            </a:r>
            <a:r>
              <a:rPr lang="en-US" sz="3600" dirty="0">
                <a:solidFill>
                  <a:srgbClr val="92D050"/>
                </a:solidFill>
              </a:rPr>
              <a:t>then</a:t>
            </a:r>
            <a:r>
              <a:rPr lang="en-US" sz="3600" dirty="0"/>
              <a:t> existed </a:t>
            </a:r>
            <a:r>
              <a:rPr lang="en-US" sz="3600" dirty="0" smtClean="0"/>
              <a:t>perished” (3:6)</a:t>
            </a:r>
          </a:p>
          <a:p>
            <a:r>
              <a:rPr lang="en-US" sz="3600" dirty="0"/>
              <a:t>“But the </a:t>
            </a:r>
            <a:r>
              <a:rPr lang="en-US" sz="3600" dirty="0">
                <a:solidFill>
                  <a:srgbClr val="92D050"/>
                </a:solidFill>
              </a:rPr>
              <a:t>heavens and the eart</a:t>
            </a:r>
            <a:r>
              <a:rPr lang="en-US" sz="3600" dirty="0"/>
              <a:t>h which are </a:t>
            </a:r>
            <a:r>
              <a:rPr lang="en-US" sz="3600" dirty="0" smtClean="0">
                <a:solidFill>
                  <a:srgbClr val="92D050"/>
                </a:solidFill>
              </a:rPr>
              <a:t>now</a:t>
            </a:r>
            <a:r>
              <a:rPr lang="en-US" sz="3600" dirty="0" smtClean="0"/>
              <a:t>” (3:7)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2153710"/>
            <a:ext cx="2061907" cy="1063812"/>
          </a:xfrm>
          <a:prstGeom prst="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latin typeface="Cambria" panose="02040503050406030204" pitchFamily="18" charset="0"/>
              </a:rPr>
              <a:t>If Literal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3276600"/>
            <a:ext cx="3013391" cy="1063812"/>
          </a:xfrm>
          <a:prstGeom prst="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latin typeface="Cambria" panose="02040503050406030204" pitchFamily="18" charset="0"/>
              </a:rPr>
              <a:t>This Is Literal</a:t>
            </a:r>
            <a:endParaRPr lang="en-US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75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</a:t>
            </a:r>
            <a:r>
              <a:rPr lang="en-US" dirty="0"/>
              <a:t>The relationship between the flood and the end is </a:t>
            </a:r>
            <a:r>
              <a:rPr lang="en-US" dirty="0" smtClean="0">
                <a:solidFill>
                  <a:srgbClr val="92D050"/>
                </a:solidFill>
              </a:rPr>
              <a:t>LITERAL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905000"/>
            <a:ext cx="5105400" cy="4267200"/>
          </a:xfrm>
        </p:spPr>
        <p:txBody>
          <a:bodyPr>
            <a:normAutofit/>
          </a:bodyPr>
          <a:lstStyle/>
          <a:p>
            <a:r>
              <a:rPr lang="en-US" sz="3600" dirty="0"/>
              <a:t>“being flooded with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water</a:t>
            </a:r>
            <a:r>
              <a:rPr lang="en-US" sz="3600" dirty="0" smtClean="0"/>
              <a:t>” (3:6)</a:t>
            </a:r>
          </a:p>
          <a:p>
            <a:r>
              <a:rPr lang="en-US" sz="3600" dirty="0"/>
              <a:t>“are reserved for </a:t>
            </a:r>
            <a:r>
              <a:rPr lang="en-US" sz="3600" dirty="0">
                <a:solidFill>
                  <a:schemeClr val="accent5"/>
                </a:solidFill>
              </a:rPr>
              <a:t>fire</a:t>
            </a:r>
            <a:r>
              <a:rPr lang="en-US" sz="3600" dirty="0"/>
              <a:t>” </a:t>
            </a:r>
            <a:r>
              <a:rPr lang="en-US" sz="3600" dirty="0" smtClean="0"/>
              <a:t>(3:7)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1828800"/>
            <a:ext cx="2061907" cy="1063812"/>
          </a:xfrm>
          <a:prstGeom prst="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If Literal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2951690"/>
            <a:ext cx="3013391" cy="1063812"/>
          </a:xfrm>
          <a:prstGeom prst="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This Is Literal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1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KG Broken Vessels Sketch" pitchFamily="2" charset="0"/>
              </a:rPr>
              <a:t>The Proper Correlation</a:t>
            </a:r>
            <a:endParaRPr lang="en-US" sz="4400" dirty="0">
              <a:latin typeface="KG Broken Vessels Sketc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4999"/>
            <a:ext cx="4000471" cy="416250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The world that then existed </a:t>
            </a:r>
          </a:p>
          <a:p>
            <a:r>
              <a:rPr lang="en-US" sz="2800" dirty="0" smtClean="0"/>
              <a:t>By the word of God stood out of water</a:t>
            </a:r>
          </a:p>
          <a:p>
            <a:r>
              <a:rPr lang="en-US" sz="2800" dirty="0" smtClean="0"/>
              <a:t>Perished, being flooded with water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4000468" cy="416631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The heavens and earth which are now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reserved by the same word</a:t>
            </a:r>
          </a:p>
          <a:p>
            <a:r>
              <a:rPr lang="en-US" sz="2800" dirty="0" smtClean="0"/>
              <a:t>Are reserved for fire</a:t>
            </a:r>
          </a:p>
          <a:p>
            <a:pPr lvl="1"/>
            <a:r>
              <a:rPr lang="en-US" sz="2400" dirty="0" smtClean="0"/>
              <a:t>Pass away with great noise</a:t>
            </a:r>
          </a:p>
          <a:p>
            <a:pPr lvl="1"/>
            <a:r>
              <a:rPr lang="en-US" sz="2400" dirty="0" smtClean="0"/>
              <a:t>Elements will melt with fervent heat</a:t>
            </a:r>
          </a:p>
          <a:p>
            <a:pPr lvl="1"/>
            <a:r>
              <a:rPr lang="en-US" sz="2400" dirty="0" smtClean="0"/>
              <a:t>Earth and works burned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28898" y="6067505"/>
            <a:ext cx="3848102" cy="714295"/>
            <a:chOff x="2628898" y="5806437"/>
            <a:chExt cx="3848102" cy="714295"/>
          </a:xfrm>
        </p:grpSpPr>
        <p:sp>
          <p:nvSpPr>
            <p:cNvPr id="6" name="Bent Arrow 5"/>
            <p:cNvSpPr/>
            <p:nvPr/>
          </p:nvSpPr>
          <p:spPr>
            <a:xfrm rot="16200000">
              <a:off x="3324223" y="5114923"/>
              <a:ext cx="552451" cy="1943102"/>
            </a:xfrm>
            <a:prstGeom prst="bentArrow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Bent Arrow 7"/>
            <p:cNvSpPr/>
            <p:nvPr/>
          </p:nvSpPr>
          <p:spPr>
            <a:xfrm rot="16200000" flipV="1">
              <a:off x="5229224" y="5111113"/>
              <a:ext cx="552451" cy="1943100"/>
            </a:xfrm>
            <a:prstGeom prst="bent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27662" y="6096000"/>
              <a:ext cx="2892138" cy="4247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 smtClean="0">
                  <a:solidFill>
                    <a:prstClr val="black"/>
                  </a:solidFill>
                </a:rPr>
                <a:t>If literal, this is literal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419130" y="1904998"/>
            <a:ext cx="4076670" cy="416250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solidFill>
                  <a:prstClr val="white"/>
                </a:solidFill>
              </a:rPr>
              <a:t>The world that then existed </a:t>
            </a:r>
          </a:p>
          <a:p>
            <a:r>
              <a:rPr lang="en-US" sz="2800" dirty="0" smtClean="0">
                <a:solidFill>
                  <a:prstClr val="white"/>
                </a:solidFill>
              </a:rPr>
              <a:t>By the word of God stood out of water</a:t>
            </a:r>
          </a:p>
          <a:p>
            <a:r>
              <a:rPr lang="en-US" sz="2800" dirty="0" smtClean="0">
                <a:solidFill>
                  <a:prstClr val="white"/>
                </a:solidFill>
              </a:rPr>
              <a:t>Perished, being flooded with water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666129" y="1908812"/>
            <a:ext cx="4076668" cy="4162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solidFill>
                  <a:prstClr val="white"/>
                </a:solidFill>
              </a:rPr>
              <a:t>The heavens and earth which are now</a:t>
            </a:r>
          </a:p>
          <a:p>
            <a:r>
              <a:rPr lang="en-US" sz="2800" dirty="0" smtClean="0">
                <a:solidFill>
                  <a:prstClr val="white"/>
                </a:solidFill>
              </a:rPr>
              <a:t>Preserved by the same word</a:t>
            </a:r>
          </a:p>
          <a:p>
            <a:r>
              <a:rPr lang="en-US" sz="2800" dirty="0" smtClean="0">
                <a:solidFill>
                  <a:prstClr val="white"/>
                </a:solidFill>
              </a:rPr>
              <a:t>Are reserved for fire</a:t>
            </a:r>
          </a:p>
          <a:p>
            <a:pPr lvl="1"/>
            <a:r>
              <a:rPr lang="en-US" sz="2400" dirty="0" smtClean="0">
                <a:solidFill>
                  <a:prstClr val="white"/>
                </a:solidFill>
              </a:rPr>
              <a:t>Pass away with great noise</a:t>
            </a:r>
          </a:p>
          <a:p>
            <a:pPr lvl="1"/>
            <a:r>
              <a:rPr lang="en-US" sz="2400" dirty="0" smtClean="0">
                <a:solidFill>
                  <a:prstClr val="white"/>
                </a:solidFill>
              </a:rPr>
              <a:t>Elements will melt with fervent heat</a:t>
            </a:r>
          </a:p>
          <a:p>
            <a:pPr lvl="1"/>
            <a:r>
              <a:rPr lang="en-US" sz="2400" dirty="0" smtClean="0">
                <a:solidFill>
                  <a:prstClr val="white"/>
                </a:solidFill>
              </a:rPr>
              <a:t>Earth and works burned</a:t>
            </a:r>
          </a:p>
        </p:txBody>
      </p:sp>
    </p:spTree>
    <p:extLst>
      <p:ext uri="{BB962C8B-B14F-4D97-AF65-F5344CB8AC3E}">
        <p14:creationId xmlns:p14="http://schemas.microsoft.com/office/powerpoint/2010/main" val="294849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uiExpand="1" build="p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The way the end 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7011292" cy="495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 Peter 3:10,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“But the day of the Lord will come </a:t>
            </a:r>
            <a:r>
              <a:rPr lang="en-US" sz="3200" dirty="0">
                <a:solidFill>
                  <a:srgbClr val="92D050"/>
                </a:solidFill>
              </a:rPr>
              <a:t>as a thief in the night</a:t>
            </a:r>
            <a:r>
              <a:rPr lang="en-US" sz="3200" dirty="0"/>
              <a:t>, in which the heavens will pass away with a great noise, and the elements will melt with fervent heat; both the earth and the works that are in it will be burned up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Jerusalem was not destroyed as a thief but had signs preceding its fall (Lk. 21:20, 21; Mk. 13:14; Matt. 24:14-16)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11718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350838"/>
            <a:ext cx="6859785" cy="1173162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KG Broken Vessels Sketch" pitchFamily="2" charset="0"/>
              </a:rPr>
              <a:t>Don’t Be Caught </a:t>
            </a:r>
            <a:r>
              <a:rPr lang="en-US" sz="5400" spc="600" dirty="0" smtClean="0">
                <a:solidFill>
                  <a:schemeClr val="accent2">
                    <a:lumMod val="75000"/>
                  </a:schemeClr>
                </a:solidFill>
                <a:latin typeface="KG Broken Vessels Sketch" pitchFamily="2" charset="0"/>
              </a:rPr>
              <a:t>SLEEPING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KG Broken Vessels Sketch" pitchFamily="2" charset="0"/>
              </a:rPr>
              <a:t>!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KG Broken Vessels Sketc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Mt 24:43 </a:t>
            </a:r>
            <a:r>
              <a:rPr lang="en-US" sz="3200" dirty="0" smtClean="0"/>
              <a:t>, “But </a:t>
            </a:r>
            <a:r>
              <a:rPr lang="en-US" sz="3200" dirty="0"/>
              <a:t>know this, that if the master of the house had known what hour the thief would come, he would have watched and not allowed his house to be broken into</a:t>
            </a:r>
            <a:r>
              <a:rPr lang="en-US" sz="3200" dirty="0" smtClean="0"/>
              <a:t>.”</a:t>
            </a:r>
          </a:p>
          <a:p>
            <a:r>
              <a:rPr lang="en-US" sz="3200" dirty="0" smtClean="0"/>
              <a:t>1 Thessalonians 5:1-5</a:t>
            </a:r>
            <a:endParaRPr lang="en-US" sz="3200" dirty="0"/>
          </a:p>
          <a:p>
            <a:r>
              <a:rPr lang="en-US" sz="3200" dirty="0" smtClean="0"/>
              <a:t>“</a:t>
            </a:r>
            <a:r>
              <a:rPr lang="en-US" sz="3200" dirty="0"/>
              <a:t>Therefore, beloved, looking forward to these things, be diligent to be found by Him in peace, without spot and </a:t>
            </a:r>
            <a:r>
              <a:rPr lang="en-US" sz="3200" dirty="0" smtClean="0"/>
              <a:t>blameless” (2 Pet. 3:14)</a:t>
            </a:r>
          </a:p>
        </p:txBody>
      </p:sp>
    </p:spTree>
    <p:extLst>
      <p:ext uri="{BB962C8B-B14F-4D97-AF65-F5344CB8AC3E}">
        <p14:creationId xmlns:p14="http://schemas.microsoft.com/office/powerpoint/2010/main" val="245061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2106" y="1905000"/>
            <a:ext cx="6782694" cy="2667000"/>
          </a:xfrm>
        </p:spPr>
        <p:txBody>
          <a:bodyPr/>
          <a:lstStyle/>
          <a:p>
            <a:r>
              <a:rPr lang="en-US" sz="8000" dirty="0" smtClean="0">
                <a:latin typeface="KG Broken Vessels Sketch" pitchFamily="2" charset="0"/>
              </a:rPr>
              <a:t>Corruption </a:t>
            </a:r>
            <a:r>
              <a:rPr lang="en-US" sz="6000" dirty="0" smtClean="0">
                <a:latin typeface="KG Broken Vessels Sketch" pitchFamily="2" charset="0"/>
              </a:rPr>
              <a:t>of the </a:t>
            </a:r>
            <a:r>
              <a:rPr lang="en-US" sz="8800" dirty="0" smtClean="0">
                <a:solidFill>
                  <a:schemeClr val="accent5"/>
                </a:solidFill>
                <a:latin typeface="KG Broken Vessels Sketch" pitchFamily="2" charset="0"/>
              </a:rPr>
              <a:t>END OF THE WORLD</a:t>
            </a:r>
            <a:endParaRPr lang="en-US" sz="8800" dirty="0">
              <a:solidFill>
                <a:schemeClr val="accent5"/>
              </a:solidFill>
              <a:latin typeface="KG Broken Vessels Sketch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4228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You Have Your Reservations Made?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7239892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“Blessed </a:t>
            </a:r>
            <a:r>
              <a:rPr lang="en-US" sz="3600" dirty="0"/>
              <a:t>be the God and Father of our Lord Jesus Christ, who according to His abundant mercy has begotten us again to a living hope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through the resurrection of Jesus Christ </a:t>
            </a:r>
            <a:r>
              <a:rPr lang="en-US" sz="3600" dirty="0"/>
              <a:t>from the </a:t>
            </a:r>
            <a:r>
              <a:rPr lang="en-US" sz="3600" dirty="0" smtClean="0"/>
              <a:t>dead, to </a:t>
            </a:r>
            <a:r>
              <a:rPr lang="en-US" sz="3600" dirty="0"/>
              <a:t>an inheritance incorruptible and undefiled and that does not fade away, </a:t>
            </a:r>
            <a:r>
              <a:rPr lang="en-US" sz="3600" dirty="0">
                <a:solidFill>
                  <a:schemeClr val="accent1"/>
                </a:solidFill>
              </a:rPr>
              <a:t>reserved in heaven </a:t>
            </a:r>
            <a:r>
              <a:rPr lang="en-US" sz="3600" dirty="0"/>
              <a:t>for </a:t>
            </a:r>
            <a:r>
              <a:rPr lang="en-US" sz="3600" dirty="0" smtClean="0"/>
              <a:t>you</a:t>
            </a:r>
            <a:r>
              <a:rPr lang="en-US" sz="3600" smtClean="0"/>
              <a:t>” </a:t>
            </a:r>
            <a:br>
              <a:rPr lang="en-US" sz="3600" smtClean="0"/>
            </a:br>
            <a:r>
              <a:rPr lang="en-US" sz="3600" smtClean="0"/>
              <a:t>(</a:t>
            </a:r>
            <a:r>
              <a:rPr lang="en-US" sz="3600" dirty="0" smtClean="0"/>
              <a:t>1 Pet. 1:3, 4)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334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Have Your Reservations Made?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7392292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“There </a:t>
            </a:r>
            <a:r>
              <a:rPr lang="en-US" sz="3600" dirty="0"/>
              <a:t>is also an antitype which now saves us—baptism (not the removal of the filth of the flesh, but the answer of a good conscience toward God),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through the resurrection of Jesus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Christ</a:t>
            </a:r>
            <a:r>
              <a:rPr lang="en-US" sz="3600" dirty="0" smtClean="0"/>
              <a:t>, who </a:t>
            </a:r>
            <a:r>
              <a:rPr lang="en-US" sz="3600" dirty="0"/>
              <a:t>has gone </a:t>
            </a:r>
            <a:r>
              <a:rPr lang="en-US" sz="3600" dirty="0">
                <a:solidFill>
                  <a:schemeClr val="accent1"/>
                </a:solidFill>
              </a:rPr>
              <a:t>into heaven </a:t>
            </a:r>
            <a:r>
              <a:rPr lang="en-US" sz="3600" dirty="0"/>
              <a:t>and is at the right hand of God, angels and authorities and powers having been made subject to </a:t>
            </a:r>
            <a:r>
              <a:rPr lang="en-US" sz="3600" dirty="0" smtClean="0"/>
              <a:t>Him” (1 Pet. 3:21, 22)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5808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905000"/>
            <a:ext cx="6172200" cy="4953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 smtClean="0"/>
              <a:t>“The </a:t>
            </a:r>
            <a:r>
              <a:rPr lang="en-US" sz="3600" dirty="0"/>
              <a:t>world marked for </a:t>
            </a:r>
            <a:r>
              <a:rPr lang="en-US" sz="3600" dirty="0" smtClean="0"/>
              <a:t>destruction </a:t>
            </a:r>
            <a:r>
              <a:rPr lang="en-US" sz="3600" dirty="0"/>
              <a:t>in prophecy, the end of which involved the second coming of Christ and resulted </a:t>
            </a:r>
            <a:r>
              <a:rPr lang="en-US" sz="3600" dirty="0" smtClean="0"/>
              <a:t>in the </a:t>
            </a:r>
            <a:r>
              <a:rPr lang="en-US" sz="3600" dirty="0"/>
              <a:t>true </a:t>
            </a:r>
            <a:r>
              <a:rPr lang="en-US" sz="3600" dirty="0" smtClean="0"/>
              <a:t>redemption </a:t>
            </a:r>
            <a:r>
              <a:rPr lang="en-US" sz="3600" dirty="0"/>
              <a:t>of Israel, was the Jewish world.  Therefore it is the end of the Jewish world and not this </a:t>
            </a:r>
            <a:r>
              <a:rPr lang="en-US" sz="3600" dirty="0" smtClean="0"/>
              <a:t>material earth </a:t>
            </a:r>
            <a:r>
              <a:rPr lang="en-US" sz="3600" dirty="0"/>
              <a:t>we live on </a:t>
            </a:r>
            <a:r>
              <a:rPr lang="en-US" sz="3600" dirty="0" smtClean="0"/>
              <a:t>today.”</a:t>
            </a:r>
            <a:endParaRPr lang="en-US" sz="3600" dirty="0"/>
          </a:p>
          <a:p>
            <a:pPr marL="0" indent="0" algn="r">
              <a:buNone/>
            </a:pPr>
            <a:r>
              <a:rPr lang="en-US" dirty="0" smtClean="0"/>
              <a:t>(King, </a:t>
            </a:r>
            <a:r>
              <a:rPr lang="en-US" i="1" dirty="0" smtClean="0"/>
              <a:t>The </a:t>
            </a:r>
            <a:r>
              <a:rPr lang="en-US" i="1" dirty="0"/>
              <a:t>Spirit of Prophecy</a:t>
            </a:r>
            <a:r>
              <a:rPr lang="en-US" dirty="0"/>
              <a:t>, p. </a:t>
            </a:r>
            <a:r>
              <a:rPr lang="en-US" dirty="0" smtClean="0"/>
              <a:t>83)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2133600" cy="32956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73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676400"/>
            <a:ext cx="6859786" cy="464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EXAMPLE:  </a:t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“Heavens and earth = Israel”</a:t>
            </a:r>
          </a:p>
          <a:p>
            <a:pPr lvl="1"/>
            <a:r>
              <a:rPr lang="en-US" sz="3200" dirty="0" smtClean="0"/>
              <a:t>Deuteronomy 31:30 </a:t>
            </a:r>
          </a:p>
          <a:p>
            <a:pPr lvl="2"/>
            <a:r>
              <a:rPr lang="en-US" sz="2800" dirty="0" smtClean="0"/>
              <a:t> “Then </a:t>
            </a:r>
            <a:r>
              <a:rPr lang="en-US" sz="2800" dirty="0"/>
              <a:t>Moses spoke in the hearing of all the assembly of Israel the words of this song until they were ended</a:t>
            </a:r>
            <a:r>
              <a:rPr lang="en-US" sz="2800" dirty="0" smtClean="0"/>
              <a:t>:”</a:t>
            </a:r>
            <a:endParaRPr lang="en-US" sz="2800" dirty="0"/>
          </a:p>
          <a:p>
            <a:pPr lvl="1"/>
            <a:r>
              <a:rPr lang="en-US" sz="3200" dirty="0" smtClean="0"/>
              <a:t>Deuteronomy 32:1 </a:t>
            </a:r>
          </a:p>
          <a:p>
            <a:pPr lvl="2"/>
            <a:r>
              <a:rPr lang="en-US" sz="2800" dirty="0" smtClean="0"/>
              <a:t>“Give </a:t>
            </a:r>
            <a:r>
              <a:rPr lang="en-US" sz="2800" dirty="0"/>
              <a:t>ear, O heavens, and I will speak; And hear, O earth, the words of my mouth</a:t>
            </a:r>
            <a:r>
              <a:rPr lang="en-US" sz="2800" dirty="0" smtClean="0"/>
              <a:t>.”</a:t>
            </a:r>
            <a:endParaRPr lang="en-US" sz="2800" dirty="0"/>
          </a:p>
          <a:p>
            <a:pPr lvl="1"/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029200" y="3657600"/>
            <a:ext cx="2743200" cy="0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57400" y="4038600"/>
            <a:ext cx="3124200" cy="0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57400" y="5410200"/>
            <a:ext cx="2971800" cy="0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57400" y="5791200"/>
            <a:ext cx="2514600" cy="0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rved Left Arrow 13"/>
          <p:cNvSpPr/>
          <p:nvPr/>
        </p:nvSpPr>
        <p:spPr>
          <a:xfrm rot="10800000">
            <a:off x="990600" y="3886200"/>
            <a:ext cx="762000" cy="1676400"/>
          </a:xfrm>
          <a:prstGeom prst="curvedLef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6324600"/>
            <a:ext cx="7391400" cy="4801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</a:rPr>
              <a:t>Therefore 2 Peter 3:5 = Destruction of Israel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0"/>
            <a:ext cx="733425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57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Deuteronomy 32:1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7011292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KG Broken Vessels Sketch" pitchFamily="2" charset="0"/>
              </a:rPr>
              <a:t>THE TRUTH:</a:t>
            </a:r>
          </a:p>
          <a:p>
            <a:r>
              <a:rPr lang="en-US" sz="3000" dirty="0" smtClean="0"/>
              <a:t>Heaven’s and Earth are invoked by Moses as witnesses against Israel (Deut. 31:28)</a:t>
            </a:r>
          </a:p>
          <a:p>
            <a:r>
              <a:rPr lang="en-US" sz="3000" dirty="0" smtClean="0"/>
              <a:t>Most of the time false teachers are defeated by the very passages they parade</a:t>
            </a:r>
          </a:p>
          <a:p>
            <a:r>
              <a:rPr lang="en-US" sz="3000" dirty="0"/>
              <a:t>F</a:t>
            </a:r>
            <a:r>
              <a:rPr lang="en-US" sz="3000" dirty="0" smtClean="0"/>
              <a:t>ormat of Deuteronomy parallels the prevailing practice of suzerain-vassal treaties (Hittites 1400-1200 BC)</a:t>
            </a:r>
          </a:p>
        </p:txBody>
      </p:sp>
    </p:spTree>
    <p:extLst>
      <p:ext uri="{BB962C8B-B14F-4D97-AF65-F5344CB8AC3E}">
        <p14:creationId xmlns:p14="http://schemas.microsoft.com/office/powerpoint/2010/main" val="386511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Deuteronomy Format Ignored By Realized Eschatologists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6859786" cy="4953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Preamble (Deut. 1:1-5)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Historical prologue (Deut. 1:6-4:49)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Laws (Deut. 5-26)</a:t>
            </a:r>
          </a:p>
          <a:p>
            <a:pPr lvl="1"/>
            <a:r>
              <a:rPr lang="en-US" sz="2400" dirty="0" smtClean="0"/>
              <a:t>General (5-11)</a:t>
            </a:r>
          </a:p>
          <a:p>
            <a:pPr lvl="1"/>
            <a:r>
              <a:rPr lang="en-US" sz="2400" dirty="0" smtClean="0"/>
              <a:t>Specific (12-26)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Blessings and curses (Deut. 27-28)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Witnesses</a:t>
            </a:r>
          </a:p>
          <a:p>
            <a:pPr lvl="1"/>
            <a:r>
              <a:rPr lang="en-US" sz="2400" dirty="0" smtClean="0"/>
              <a:t>Heavens and earth (4:26; 30:19; 31:28)</a:t>
            </a:r>
          </a:p>
          <a:p>
            <a:pPr lvl="1"/>
            <a:r>
              <a:rPr lang="en-US" sz="2400" dirty="0" smtClean="0"/>
              <a:t>Moses’ song (31:19, 21)</a:t>
            </a:r>
          </a:p>
          <a:p>
            <a:pPr lvl="1"/>
            <a:r>
              <a:rPr lang="en-US" sz="2400" dirty="0" smtClean="0"/>
              <a:t>The Book of the Law (31:26)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958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Deuteronomy 32:1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7011292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KG Broken Vessels Sketch" pitchFamily="2" charset="0"/>
              </a:rPr>
              <a:t>THE TRUTH:</a:t>
            </a:r>
          </a:p>
          <a:p>
            <a:r>
              <a:rPr lang="en-US" sz="3600" dirty="0" smtClean="0"/>
              <a:t>Even if the “heavens and earth” consisted of Israel in Deuteronomy 32:1, it does not mean that is the correct definition for 2 Peter 3!</a:t>
            </a:r>
          </a:p>
          <a:p>
            <a:r>
              <a:rPr lang="en-US" sz="3600" dirty="0" smtClean="0"/>
              <a:t>Why not “laid hands” in Deuteronomy 34:9 taken to Acts 19:6?</a:t>
            </a:r>
          </a:p>
        </p:txBody>
      </p:sp>
    </p:spTree>
    <p:extLst>
      <p:ext uri="{BB962C8B-B14F-4D97-AF65-F5344CB8AC3E}">
        <p14:creationId xmlns:p14="http://schemas.microsoft.com/office/powerpoint/2010/main" val="285699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KG Broken Vessels Sketch" pitchFamily="2" charset="0"/>
              </a:rPr>
              <a:t>Did </a:t>
            </a:r>
            <a:br>
              <a:rPr lang="en-US" sz="4800" dirty="0" smtClean="0">
                <a:latin typeface="KG Broken Vessels Sketch" pitchFamily="2" charset="0"/>
              </a:rPr>
            </a:br>
            <a:r>
              <a:rPr lang="en-US" sz="6600" dirty="0" smtClean="0">
                <a:solidFill>
                  <a:schemeClr val="accent5"/>
                </a:solidFill>
                <a:latin typeface="KG Broken Vessels Sketch" pitchFamily="2" charset="0"/>
              </a:rPr>
              <a:t>THE WORLD END</a:t>
            </a:r>
            <a:r>
              <a:rPr lang="en-US" sz="6000" dirty="0" smtClean="0">
                <a:solidFill>
                  <a:schemeClr val="accent5"/>
                </a:solidFill>
                <a:latin typeface="KG Broken Vessels Sketch" pitchFamily="2" charset="0"/>
              </a:rPr>
              <a:t/>
            </a:r>
            <a:br>
              <a:rPr lang="en-US" sz="6000" dirty="0" smtClean="0">
                <a:solidFill>
                  <a:schemeClr val="accent5"/>
                </a:solidFill>
                <a:latin typeface="KG Broken Vessels Sketch" pitchFamily="2" charset="0"/>
              </a:rPr>
            </a:br>
            <a:r>
              <a:rPr lang="en-US" sz="4800" dirty="0" smtClean="0">
                <a:latin typeface="KG Broken Vessels Sketch" pitchFamily="2" charset="0"/>
              </a:rPr>
              <a:t>In AD 70?</a:t>
            </a:r>
            <a:endParaRPr lang="en-US" sz="4800" dirty="0">
              <a:latin typeface="KG Broken Vessels Sketch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Reasons why 2 Peter 3:1-13 does not refer to the destruction of Jerusalem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8158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943600" y="2286000"/>
            <a:ext cx="914400" cy="609600"/>
          </a:xfrm>
          <a:prstGeom prst="ellipse">
            <a:avLst/>
          </a:prstGeom>
          <a:solidFill>
            <a:srgbClr val="92D05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The original recipients were unaffected by Jerusalem’s fall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2108" y="1905000"/>
            <a:ext cx="6859786" cy="49530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2 Peter 3:1, </a:t>
            </a:r>
            <a:br>
              <a:rPr lang="en-US" sz="3600" dirty="0" smtClean="0"/>
            </a:br>
            <a:r>
              <a:rPr lang="en-US" sz="3600" dirty="0" smtClean="0"/>
              <a:t>“Beloved</a:t>
            </a:r>
            <a:r>
              <a:rPr lang="en-US" sz="3600" dirty="0"/>
              <a:t>, I now write to you this </a:t>
            </a:r>
            <a:r>
              <a:rPr lang="en-US" sz="3600" dirty="0">
                <a:solidFill>
                  <a:srgbClr val="92D050"/>
                </a:solidFill>
              </a:rPr>
              <a:t>second epistle </a:t>
            </a:r>
            <a:r>
              <a:rPr lang="en-US" sz="3600" dirty="0"/>
              <a:t>(in both of which I stir up your pure minds by way of reminder</a:t>
            </a:r>
            <a:r>
              <a:rPr lang="en-US" sz="3600" dirty="0" smtClean="0"/>
              <a:t>)”</a:t>
            </a:r>
          </a:p>
          <a:p>
            <a:r>
              <a:rPr lang="en-US" sz="3600" dirty="0" smtClean="0"/>
              <a:t>1 Peter 1:1,</a:t>
            </a:r>
            <a:br>
              <a:rPr lang="en-US" sz="3600" dirty="0" smtClean="0"/>
            </a:br>
            <a:r>
              <a:rPr lang="en-US" sz="3600" dirty="0" smtClean="0"/>
              <a:t>“Peter</a:t>
            </a:r>
            <a:r>
              <a:rPr lang="en-US" sz="3600" dirty="0"/>
              <a:t>, an apostle of Jesus Christ, To the pilgrims of the Dispersion in </a:t>
            </a:r>
            <a:r>
              <a:rPr lang="en-US" sz="3600" dirty="0">
                <a:solidFill>
                  <a:srgbClr val="92D050"/>
                </a:solidFill>
              </a:rPr>
              <a:t>Pontus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92D050"/>
                </a:solidFill>
              </a:rPr>
              <a:t>Galatia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92D050"/>
                </a:solidFill>
              </a:rPr>
              <a:t>Cappadocia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92D050"/>
                </a:solidFill>
              </a:rPr>
              <a:t>Asia</a:t>
            </a:r>
            <a:r>
              <a:rPr lang="en-US" sz="3600" dirty="0"/>
              <a:t>, and </a:t>
            </a:r>
            <a:r>
              <a:rPr lang="en-US" sz="3600" dirty="0" smtClean="0">
                <a:solidFill>
                  <a:srgbClr val="92D050"/>
                </a:solidFill>
              </a:rPr>
              <a:t>Bithynia</a:t>
            </a:r>
            <a:r>
              <a:rPr lang="en-US" sz="3600" dirty="0" smtClean="0"/>
              <a:t>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56265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7724</TotalTime>
  <Words>879</Words>
  <Application>Microsoft Office PowerPoint</Application>
  <PresentationFormat>On-screen Show (4:3)</PresentationFormat>
  <Paragraphs>108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Chalkboard 16x9</vt:lpstr>
      <vt:lpstr>Realized Eschatology?</vt:lpstr>
      <vt:lpstr>Corruption of the END OF THE WORLD</vt:lpstr>
      <vt:lpstr>PowerPoint Presentation</vt:lpstr>
      <vt:lpstr>PowerPoint Presentation</vt:lpstr>
      <vt:lpstr>Deuteronomy 32:1 </vt:lpstr>
      <vt:lpstr>Deuteronomy Format Ignored By Realized Eschatologists</vt:lpstr>
      <vt:lpstr>Deuteronomy 32:1 </vt:lpstr>
      <vt:lpstr>Did  THE WORLD END In AD 70?</vt:lpstr>
      <vt:lpstr>1. The original recipients were unaffected by Jerusalem’s fall</vt:lpstr>
      <vt:lpstr>PowerPoint Presentation</vt:lpstr>
      <vt:lpstr>2. We Live In The Description Of The Time Before The End!</vt:lpstr>
      <vt:lpstr>3. The relationship between the flood and the end is LITERAL</vt:lpstr>
      <vt:lpstr>3. The relationship between the flood and the end is LITERAL</vt:lpstr>
      <vt:lpstr>3. The relationship between the flood and the end is LITERAL</vt:lpstr>
      <vt:lpstr>3. The relationship between the flood and the end is LITERAL</vt:lpstr>
      <vt:lpstr>3. The relationship between the flood and the end is LITERAL</vt:lpstr>
      <vt:lpstr>The Proper Correlation</vt:lpstr>
      <vt:lpstr>4. The way the end comes</vt:lpstr>
      <vt:lpstr>Don’t Be Caught SLEEPING!</vt:lpstr>
      <vt:lpstr>Do You Have Your Reservations Made?</vt:lpstr>
      <vt:lpstr>Do You Have Your Reservations Made?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Realized Eschatology?</dc:title>
  <dc:creator>Steven J. Wallace</dc:creator>
  <cp:lastModifiedBy>Steven J. Wallace</cp:lastModifiedBy>
  <cp:revision>97</cp:revision>
  <dcterms:created xsi:type="dcterms:W3CDTF">2014-09-01T17:13:55Z</dcterms:created>
  <dcterms:modified xsi:type="dcterms:W3CDTF">2014-12-20T22:58:19Z</dcterms:modified>
</cp:coreProperties>
</file>